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3" r:id="rId3"/>
    <p:sldId id="272" r:id="rId4"/>
    <p:sldId id="302" r:id="rId5"/>
    <p:sldId id="275" r:id="rId6"/>
    <p:sldId id="286" r:id="rId7"/>
    <p:sldId id="287" r:id="rId8"/>
    <p:sldId id="276" r:id="rId9"/>
    <p:sldId id="288" r:id="rId10"/>
    <p:sldId id="277" r:id="rId11"/>
    <p:sldId id="289" r:id="rId12"/>
    <p:sldId id="290" r:id="rId13"/>
    <p:sldId id="291" r:id="rId14"/>
    <p:sldId id="292" r:id="rId15"/>
    <p:sldId id="293" r:id="rId16"/>
    <p:sldId id="279" r:id="rId17"/>
    <p:sldId id="294" r:id="rId18"/>
    <p:sldId id="280" r:id="rId19"/>
    <p:sldId id="295" r:id="rId20"/>
    <p:sldId id="281" r:id="rId21"/>
    <p:sldId id="296" r:id="rId22"/>
    <p:sldId id="283" r:id="rId23"/>
    <p:sldId id="297" r:id="rId24"/>
    <p:sldId id="284" r:id="rId25"/>
    <p:sldId id="298" r:id="rId26"/>
    <p:sldId id="285" r:id="rId27"/>
    <p:sldId id="299" r:id="rId28"/>
    <p:sldId id="300" r:id="rId29"/>
    <p:sldId id="301" r:id="rId30"/>
    <p:sldId id="303" r:id="rId31"/>
    <p:sldId id="27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B4D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704"/>
  </p:normalViewPr>
  <p:slideViewPr>
    <p:cSldViewPr>
      <p:cViewPr varScale="1">
        <p:scale>
          <a:sx n="90" d="100"/>
          <a:sy n="90" d="100"/>
        </p:scale>
        <p:origin x="88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102F6-24F8-4E19-9A9F-BC1C7D047CBF}" type="datetimeFigureOut">
              <a:rPr lang="en-GB" smtClean="0"/>
              <a:t>05/04/2019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9BC75-0BA8-4047-A6F1-5A2681A074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6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9BC75-0BA8-4047-A6F1-5A2681A0742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358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9BC75-0BA8-4047-A6F1-5A2681A07429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5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0" y="2276872"/>
            <a:ext cx="8604480" cy="2232249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65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464" cy="108012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37892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0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000" cy="10801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" y="2088000"/>
            <a:ext cx="4211992" cy="37892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88000"/>
            <a:ext cx="4243816" cy="37892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030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 bar">
    <p:bg>
      <p:bgPr>
        <a:blipFill dpi="0" rotWithShape="1">
          <a:blip r:embed="rId2">
            <a:lum/>
          </a:blip>
          <a:srcRect/>
          <a:stretch>
            <a:fillRect t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000" cy="10801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" y="2348881"/>
            <a:ext cx="4139984" cy="352839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244280" cy="352839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88000" y="1988840"/>
            <a:ext cx="5148128" cy="260879"/>
          </a:xfrm>
        </p:spPr>
        <p:txBody>
          <a:bodyPr/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718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000" cy="10801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7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83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084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6016" y="404664"/>
            <a:ext cx="4104456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00" y="2088000"/>
            <a:ext cx="8532472" cy="3861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76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4" r:id="rId5"/>
    <p:sldLayoutId id="2147483655" r:id="rId6"/>
  </p:sldLayoutIdLst>
  <p:txStyles>
    <p:titleStyle>
      <a:lvl1pPr algn="r" defTabSz="914400" rtl="0" eaLnBrk="1" latinLnBrk="0" hangingPunct="1">
        <a:spcBef>
          <a:spcPct val="0"/>
        </a:spcBef>
        <a:buNone/>
        <a:defRPr sz="2200" b="1" kern="1200">
          <a:solidFill>
            <a:srgbClr val="4B4B4D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kern="1200">
          <a:solidFill>
            <a:srgbClr val="4B4B4D"/>
          </a:solidFill>
          <a:latin typeface="Arial" charset="0"/>
          <a:ea typeface="Arial" charset="0"/>
          <a:cs typeface="Arial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0" i="0" kern="1200">
          <a:solidFill>
            <a:srgbClr val="4B4B4D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b="0" i="0" kern="1200">
          <a:solidFill>
            <a:srgbClr val="4B4B4D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b="0" i="0" kern="1200">
          <a:solidFill>
            <a:srgbClr val="4B4B4D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b="0" i="0" kern="1200">
          <a:solidFill>
            <a:srgbClr val="4B4B4D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hyperlink" Target="http://www.nyxoid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://www.nyxoi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yxoi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Delivering Value </a:t>
            </a:r>
            <a:br>
              <a:rPr lang="en-US" dirty="0"/>
            </a:br>
            <a:r>
              <a:rPr lang="en-US" dirty="0"/>
              <a:t>Supporting your Service</a:t>
            </a:r>
          </a:p>
        </p:txBody>
      </p:sp>
    </p:spTree>
    <p:extLst>
      <p:ext uri="{BB962C8B-B14F-4D97-AF65-F5344CB8AC3E}">
        <p14:creationId xmlns:p14="http://schemas.microsoft.com/office/powerpoint/2010/main" val="279655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F133C-A821-2644-9E7E-198DEF163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75" y="2089477"/>
            <a:ext cx="6721201" cy="37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94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1 spray of Nyxoid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Each box contains 2x 1.8mg nasal sprays (2 single doses)</a:t>
            </a:r>
          </a:p>
          <a:p>
            <a:pPr lvl="1"/>
            <a:r>
              <a:rPr lang="en-US" dirty="0"/>
              <a:t>Each spray contains </a:t>
            </a:r>
            <a:r>
              <a:rPr lang="en-US" b="1" u="sng" dirty="0"/>
              <a:t>one dose only </a:t>
            </a:r>
            <a:r>
              <a:rPr lang="en-US" dirty="0"/>
              <a:t>of 1.8mg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The blister pack contains pictorial instructions for use</a:t>
            </a:r>
          </a:p>
          <a:p>
            <a:pPr lvl="1"/>
            <a:r>
              <a:rPr lang="en-US" dirty="0"/>
              <a:t>Peel off the rear of the blister pack</a:t>
            </a:r>
          </a:p>
          <a:p>
            <a:pPr lvl="1"/>
            <a:r>
              <a:rPr lang="en-US" dirty="0"/>
              <a:t>Lay the person on their back</a:t>
            </a:r>
          </a:p>
          <a:p>
            <a:pPr lvl="1"/>
            <a:r>
              <a:rPr lang="en-US" dirty="0"/>
              <a:t>Support the neck and let the head tilt back</a:t>
            </a:r>
          </a:p>
          <a:p>
            <a:pPr lvl="1"/>
            <a:r>
              <a:rPr lang="en-US" dirty="0"/>
              <a:t>Hold the spray as shown on the next slides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F6D31-55E1-E04F-B23D-1BF5AB1F7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73016"/>
            <a:ext cx="1648418" cy="23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5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1 Spray of Nyxoid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9675C-6E0E-6342-91E3-0BD82564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988840"/>
            <a:ext cx="7380312" cy="409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58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1 Spray of Nyxoid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9C132-37CD-134B-82D5-181BE7108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12568"/>
            <a:ext cx="7380312" cy="40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9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1 Spray of Nyxoid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79261-F802-7744-8148-1A1E1E7F4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83" y="2070775"/>
            <a:ext cx="7294625" cy="40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02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1 Spray of Nyxoid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473B7-0B4E-2F42-95CF-C453A444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38768"/>
            <a:ext cx="7327187" cy="40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8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71D55-319E-8448-949D-5FD0A97D6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75" y="2132856"/>
            <a:ext cx="6721201" cy="37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into recovery 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3973A-A212-624C-8A9D-E0897972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99412">
            <a:off x="1555750" y="2634084"/>
            <a:ext cx="60325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5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1D28B-3F28-F442-8254-47E3BE5AB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673650" cy="37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until help arrives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Stay with person </a:t>
            </a:r>
          </a:p>
          <a:p>
            <a:pPr lvl="1"/>
            <a:r>
              <a:rPr lang="en-US" dirty="0"/>
              <a:t>Watch for improvements in breathing</a:t>
            </a:r>
          </a:p>
          <a:p>
            <a:pPr lvl="1"/>
            <a:r>
              <a:rPr lang="en-US" dirty="0"/>
              <a:t>Watch for responses to sound and touch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If the person is unconscious and not breathing give basic life support </a:t>
            </a:r>
            <a:r>
              <a:rPr lang="en-US" dirty="0"/>
              <a:t>(if trained to do so)</a:t>
            </a:r>
          </a:p>
          <a:p>
            <a:endParaRPr lang="en-US" b="1" dirty="0"/>
          </a:p>
          <a:p>
            <a:r>
              <a:rPr lang="en-US" b="1" dirty="0"/>
              <a:t>Be aware that even if they wake up they may lose consciousness again and stop breathing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9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695D-BEF6-A14A-AE71-8F2C4C357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Nyxoid Nasal Naloxone</a:t>
            </a:r>
          </a:p>
        </p:txBody>
      </p:sp>
    </p:spTree>
    <p:extLst>
      <p:ext uri="{BB962C8B-B14F-4D97-AF65-F5344CB8AC3E}">
        <p14:creationId xmlns:p14="http://schemas.microsoft.com/office/powerpoint/2010/main" val="26390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23D60-5270-3546-B198-25C76867E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683329" cy="37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4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response? Give 2</a:t>
            </a:r>
            <a:r>
              <a:rPr lang="en-US" baseline="30000" dirty="0"/>
              <a:t>nd</a:t>
            </a:r>
            <a:r>
              <a:rPr lang="en-US" dirty="0"/>
              <a:t> dose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there is no improvement in 2 to 3 minutes or if the overdose symptoms return use a new Nyxoid spray </a:t>
            </a:r>
            <a:r>
              <a:rPr lang="en-US" b="1" u="sng" dirty="0"/>
              <a:t>into the other nostril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You can do this whilst the person is in the recovery position</a:t>
            </a:r>
            <a:endParaRPr lang="en-US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D4988-B017-4A48-92F2-131D8C4D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99412">
            <a:off x="4852698" y="4083460"/>
            <a:ext cx="3606048" cy="14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0FBBE-6A77-E448-A05D-0F67FAE93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7340"/>
            <a:ext cx="6680724" cy="37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7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care for your own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Nyxoid can cause acute withdrawal symptoms if the person is opioid dependent</a:t>
            </a:r>
          </a:p>
          <a:p>
            <a:pPr lvl="1"/>
            <a:r>
              <a:rPr lang="en-US" dirty="0"/>
              <a:t>Symptoms may include:</a:t>
            </a:r>
          </a:p>
          <a:p>
            <a:pPr lvl="2"/>
            <a:r>
              <a:rPr lang="en-US" dirty="0"/>
              <a:t>Body aches and/or cramps</a:t>
            </a:r>
          </a:p>
          <a:p>
            <a:pPr lvl="2"/>
            <a:r>
              <a:rPr lang="en-US" dirty="0"/>
              <a:t>Vomiting / nausea / diarrhea</a:t>
            </a:r>
          </a:p>
          <a:p>
            <a:pPr lvl="2"/>
            <a:r>
              <a:rPr lang="en-US" dirty="0"/>
              <a:t>Fever / runny nose / sneezing</a:t>
            </a:r>
          </a:p>
          <a:p>
            <a:pPr lvl="2"/>
            <a:r>
              <a:rPr lang="en-US" dirty="0"/>
              <a:t>Sweating / shivering / trembling</a:t>
            </a:r>
          </a:p>
          <a:p>
            <a:pPr lvl="2"/>
            <a:r>
              <a:rPr lang="en-US" dirty="0"/>
              <a:t>Nervousness / irritability</a:t>
            </a:r>
          </a:p>
          <a:p>
            <a:pPr lvl="2"/>
            <a:endParaRPr lang="en-US" dirty="0"/>
          </a:p>
          <a:p>
            <a:r>
              <a:rPr lang="en-US" b="1" dirty="0"/>
              <a:t>Some people may seem to act aggressively as they wake up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55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57A27-547A-DB48-8F6F-4EE2B9B1F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7341"/>
            <a:ext cx="6680724" cy="37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6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464" cy="1080120"/>
          </a:xfrm>
        </p:spPr>
        <p:txBody>
          <a:bodyPr/>
          <a:lstStyle/>
          <a:p>
            <a:r>
              <a:rPr lang="en-US" dirty="0"/>
              <a:t>When the ambulance arrives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Tell the paramedic what has happened and that Nyxoid has been administered</a:t>
            </a:r>
          </a:p>
          <a:p>
            <a:pPr lvl="2"/>
            <a:endParaRPr lang="en-US" dirty="0"/>
          </a:p>
          <a:p>
            <a:r>
              <a:rPr lang="en-US" b="1" dirty="0"/>
              <a:t>Give the paramedic the used Nyxoid spray(s)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5D62A-7CE6-054E-87DC-863671062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56" y="3429000"/>
            <a:ext cx="5008488" cy="24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73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E0D46-E684-FA44-935E-D78E870DA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7342"/>
            <a:ext cx="6659402" cy="37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10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464" cy="1080120"/>
          </a:xfrm>
        </p:spPr>
        <p:txBody>
          <a:bodyPr/>
          <a:lstStyle/>
          <a:p>
            <a:r>
              <a:rPr lang="en-US" dirty="0"/>
              <a:t>Disposal of used nasal sprays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you forget to give the spray(s) to the paramedic pass them to a healthcare professional or pharmacist</a:t>
            </a:r>
          </a:p>
          <a:p>
            <a:pPr lvl="2"/>
            <a:endParaRPr lang="en-US" dirty="0"/>
          </a:p>
          <a:p>
            <a:r>
              <a:rPr lang="en-US" b="1" dirty="0"/>
              <a:t>Arrange for replacement sprays</a:t>
            </a:r>
          </a:p>
          <a:p>
            <a:pPr lvl="1"/>
            <a:r>
              <a:rPr lang="en-US" dirty="0"/>
              <a:t>Give the person replenishing the spray(s) as much information as possible regarding the circumstances in which the spray was used</a:t>
            </a:r>
          </a:p>
          <a:p>
            <a:pPr lvl="1"/>
            <a:endParaRPr lang="en-US" dirty="0"/>
          </a:p>
          <a:p>
            <a:r>
              <a:rPr lang="en-US" b="1" dirty="0"/>
              <a:t>Never dispose of used sprays in water or household waste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5D62A-7CE6-054E-87DC-863671062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37112"/>
            <a:ext cx="3088326" cy="15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6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464" cy="1080120"/>
          </a:xfrm>
        </p:spPr>
        <p:txBody>
          <a:bodyPr/>
          <a:lstStyle/>
          <a:p>
            <a:r>
              <a:rPr lang="en-US" dirty="0"/>
              <a:t>Supporting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Supporting information can be downloaded from: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800" b="1" dirty="0">
                <a:hlinkClick r:id="rId2"/>
              </a:rPr>
              <a:t>www.nyxoid.com</a:t>
            </a:r>
            <a:endParaRPr lang="en-US" sz="2800" b="1" dirty="0"/>
          </a:p>
          <a:p>
            <a:pPr marL="0" indent="0">
              <a:buNone/>
            </a:pPr>
            <a:endParaRPr lang="en-US" b="1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A7D73FC8-3050-0846-8577-76986C64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232" y="4105297"/>
            <a:ext cx="3954016" cy="11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464" cy="1080120"/>
          </a:xfrm>
        </p:spPr>
        <p:txBody>
          <a:bodyPr/>
          <a:lstStyle/>
          <a:p>
            <a:r>
              <a:rPr lang="en-US" dirty="0"/>
              <a:t>Supporting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Supporting information can be downloaded from </a:t>
            </a:r>
            <a:r>
              <a:rPr lang="en-US" b="1" dirty="0">
                <a:hlinkClick r:id="rId2"/>
              </a:rPr>
              <a:t>www.nyxoid.com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6DFA7C-6FC3-EA4C-A61F-C37F43791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89666"/>
            <a:ext cx="2507697" cy="3548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20AC6-4D4C-3649-A18F-AC2DB212A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695" y="2489666"/>
            <a:ext cx="2507697" cy="3548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563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F924-1009-064C-9EAD-E7E893D5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 Video</a:t>
            </a:r>
          </a:p>
        </p:txBody>
      </p:sp>
      <p:pic>
        <p:nvPicPr>
          <p:cNvPr id="5" name="using-nyxoid-video.mp4">
            <a:hlinkClick r:id="" action="ppaction://media"/>
            <a:extLst>
              <a:ext uri="{FF2B5EF4-FFF2-40B4-BE49-F238E27FC236}">
                <a16:creationId xmlns:a16="http://schemas.microsoft.com/office/drawing/2014/main" id="{5C531594-2167-A047-827C-2187A4F62F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198" y="1988840"/>
            <a:ext cx="7425604" cy="4176464"/>
          </a:xfrm>
        </p:spPr>
      </p:pic>
    </p:spTree>
    <p:extLst>
      <p:ext uri="{BB962C8B-B14F-4D97-AF65-F5344CB8AC3E}">
        <p14:creationId xmlns:p14="http://schemas.microsoft.com/office/powerpoint/2010/main" val="27112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404664"/>
            <a:ext cx="4176464" cy="1080120"/>
          </a:xfrm>
        </p:spPr>
        <p:txBody>
          <a:bodyPr/>
          <a:lstStyle/>
          <a:p>
            <a:r>
              <a:rPr lang="en-US" dirty="0"/>
              <a:t>Supporting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Supporting information can be downloaded from </a:t>
            </a:r>
            <a:r>
              <a:rPr lang="en-US" b="1" dirty="0">
                <a:hlinkClick r:id="rId2"/>
              </a:rPr>
              <a:t>www.nyxoid.com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3B153-10BC-AD43-8DD5-D2C06044F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63852"/>
            <a:ext cx="3756506" cy="2653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EDFA58-B8B9-8244-9032-1D7471BB0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95" y="2766582"/>
            <a:ext cx="3756506" cy="2658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7700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Contacts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2348880"/>
            <a:ext cx="4211992" cy="3789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Accounts &amp; Administration</a:t>
            </a:r>
          </a:p>
          <a:p>
            <a:pPr marL="0" indent="0">
              <a:buNone/>
            </a:pPr>
            <a:r>
              <a:rPr lang="it-IT" dirty="0"/>
              <a:t>Deborah Belton - 01869 244423</a:t>
            </a:r>
          </a:p>
          <a:p>
            <a:pPr marL="0" indent="0">
              <a:buNone/>
            </a:pPr>
            <a:r>
              <a:rPr lang="it-IT" dirty="0"/>
              <a:t>deborah@orionmedical.co.uk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/>
              <a:t>Customer Service (Order Processing)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Jade Lacey – 01869 244423</a:t>
            </a:r>
          </a:p>
          <a:p>
            <a:pPr marL="0" indent="0">
              <a:buNone/>
            </a:pPr>
            <a:r>
              <a:rPr lang="it-IT" dirty="0"/>
              <a:t>jade@orionmedical.co.uk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/>
              <a:t>Customer Service (Waste Collection)</a:t>
            </a:r>
          </a:p>
          <a:p>
            <a:pPr marL="0" indent="0">
              <a:buNone/>
            </a:pPr>
            <a:r>
              <a:rPr lang="it-IT" dirty="0"/>
              <a:t>Helen du Plooy – 01869 325912</a:t>
            </a:r>
          </a:p>
          <a:p>
            <a:pPr marL="0" indent="0">
              <a:buNone/>
            </a:pPr>
            <a:r>
              <a:rPr lang="it-IT" dirty="0"/>
              <a:t>helen@orionmedical.co.uk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2060848"/>
            <a:ext cx="4243816" cy="37892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Business Development and Marketing</a:t>
            </a:r>
          </a:p>
          <a:p>
            <a:pPr marL="0" indent="0">
              <a:buNone/>
            </a:pPr>
            <a:r>
              <a:rPr lang="it-IT" dirty="0"/>
              <a:t>Mark Tudor – </a:t>
            </a:r>
            <a:r>
              <a:rPr lang="en-US" dirty="0"/>
              <a:t>07837 092449 </a:t>
            </a:r>
            <a:r>
              <a:rPr lang="it-IT" dirty="0"/>
              <a:t>mark@orionmedical.co.uk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Operations &amp; Quality</a:t>
            </a:r>
          </a:p>
          <a:p>
            <a:pPr marL="0" indent="0">
              <a:buNone/>
            </a:pPr>
            <a:r>
              <a:rPr lang="it-IT" dirty="0"/>
              <a:t>Salvatore Picillo - 07917 192238</a:t>
            </a:r>
          </a:p>
          <a:p>
            <a:pPr marL="0" indent="0">
              <a:buNone/>
            </a:pPr>
            <a:r>
              <a:rPr lang="it-IT" dirty="0"/>
              <a:t>salv@orionmedical.co.uk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Sales &amp; Technical</a:t>
            </a:r>
          </a:p>
          <a:p>
            <a:pPr marL="0" indent="0">
              <a:buNone/>
            </a:pPr>
            <a:r>
              <a:rPr lang="it-IT" dirty="0"/>
              <a:t>Shaun Hazlett - 07876 743750</a:t>
            </a:r>
          </a:p>
          <a:p>
            <a:pPr marL="0" indent="0">
              <a:buNone/>
            </a:pPr>
            <a:r>
              <a:rPr lang="it-IT" dirty="0"/>
              <a:t>shaun@orionmedical.co.uk </a:t>
            </a:r>
          </a:p>
          <a:p>
            <a:pPr marL="0" indent="0">
              <a:buNone/>
            </a:pPr>
            <a:r>
              <a:rPr lang="it-IT" dirty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92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CC5D0-F49E-AF4E-B71C-7461ED783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naloxone works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8CE832-66E4-124E-AE49-00DED0F43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67" y="2087563"/>
            <a:ext cx="5172779" cy="3789362"/>
          </a:xfrm>
        </p:spPr>
      </p:pic>
    </p:spTree>
    <p:extLst>
      <p:ext uri="{BB962C8B-B14F-4D97-AF65-F5344CB8AC3E}">
        <p14:creationId xmlns:p14="http://schemas.microsoft.com/office/powerpoint/2010/main" val="84888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66DB41-3855-0640-8F9B-5AA4CD3E2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69" y="2087563"/>
            <a:ext cx="6719574" cy="3789362"/>
          </a:xfrm>
        </p:spPr>
      </p:pic>
    </p:spTree>
    <p:extLst>
      <p:ext uri="{BB962C8B-B14F-4D97-AF65-F5344CB8AC3E}">
        <p14:creationId xmlns:p14="http://schemas.microsoft.com/office/powerpoint/2010/main" val="129501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signs of overdose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Check for signs of overdose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Approach with care</a:t>
            </a:r>
            <a:endParaRPr lang="en-US" dirty="0"/>
          </a:p>
          <a:p>
            <a:pPr lvl="1"/>
            <a:r>
              <a:rPr lang="en-US" dirty="0"/>
              <a:t>Check for danger</a:t>
            </a:r>
          </a:p>
          <a:p>
            <a:pPr lvl="1"/>
            <a:r>
              <a:rPr lang="en-US" dirty="0"/>
              <a:t>Check for any injecting equipment that may be lying around</a:t>
            </a:r>
          </a:p>
          <a:p>
            <a:pPr lvl="1"/>
            <a:endParaRPr lang="en-US" dirty="0"/>
          </a:p>
          <a:p>
            <a:r>
              <a:rPr lang="en-US" b="1" dirty="0"/>
              <a:t>Check for a response</a:t>
            </a:r>
            <a:endParaRPr lang="en-US" dirty="0"/>
          </a:p>
          <a:p>
            <a:pPr lvl="1"/>
            <a:r>
              <a:rPr lang="en-US" dirty="0"/>
              <a:t>Is the person conscious?</a:t>
            </a:r>
          </a:p>
          <a:p>
            <a:pPr lvl="2"/>
            <a:r>
              <a:rPr lang="en-US" dirty="0"/>
              <a:t>Shout</a:t>
            </a:r>
          </a:p>
          <a:p>
            <a:pPr lvl="2"/>
            <a:r>
              <a:rPr lang="en-US" dirty="0"/>
              <a:t>Talk loudly into the ear</a:t>
            </a:r>
          </a:p>
          <a:p>
            <a:pPr lvl="2"/>
            <a:r>
              <a:rPr lang="en-US" dirty="0"/>
              <a:t>Gently shake their shoulders</a:t>
            </a:r>
          </a:p>
          <a:p>
            <a:pPr lvl="2"/>
            <a:r>
              <a:rPr lang="en-US" dirty="0"/>
              <a:t>Rub their sternum with knuckles</a:t>
            </a:r>
          </a:p>
          <a:p>
            <a:pPr lvl="2"/>
            <a:r>
              <a:rPr lang="en-US" dirty="0"/>
              <a:t>Pinch their ear or bed of the fingernail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64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signs of overdose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Check for signs of overdose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Check airway and breathing</a:t>
            </a:r>
          </a:p>
          <a:p>
            <a:pPr lvl="1"/>
            <a:r>
              <a:rPr lang="en-US" dirty="0"/>
              <a:t>Clear mouth and nose of blockages</a:t>
            </a:r>
          </a:p>
          <a:p>
            <a:pPr lvl="1"/>
            <a:r>
              <a:rPr lang="en-US" dirty="0"/>
              <a:t>Check for breathing</a:t>
            </a:r>
          </a:p>
          <a:p>
            <a:pPr lvl="2"/>
            <a:r>
              <a:rPr lang="en-US" dirty="0"/>
              <a:t>Is the chest moving?</a:t>
            </a:r>
          </a:p>
          <a:p>
            <a:pPr lvl="2"/>
            <a:r>
              <a:rPr lang="en-US" dirty="0"/>
              <a:t>Can you hear breathing?</a:t>
            </a:r>
          </a:p>
          <a:p>
            <a:pPr lvl="2"/>
            <a:r>
              <a:rPr lang="en-US" dirty="0"/>
              <a:t>Can you feel breath on your cheek?</a:t>
            </a:r>
          </a:p>
          <a:p>
            <a:pPr lvl="2"/>
            <a:endParaRPr lang="en-US" dirty="0"/>
          </a:p>
          <a:p>
            <a:r>
              <a:rPr lang="en-US" b="1" dirty="0"/>
              <a:t>Check for signs of overdose</a:t>
            </a:r>
          </a:p>
          <a:p>
            <a:pPr lvl="1"/>
            <a:r>
              <a:rPr lang="en-US" dirty="0"/>
              <a:t>No response to touch or sound</a:t>
            </a:r>
          </a:p>
          <a:p>
            <a:pPr lvl="1"/>
            <a:r>
              <a:rPr lang="en-US" dirty="0"/>
              <a:t>Slow, uneven or no breathing</a:t>
            </a:r>
          </a:p>
          <a:p>
            <a:pPr lvl="1"/>
            <a:r>
              <a:rPr lang="en-US" dirty="0"/>
              <a:t>Snorting, gasping or gulping</a:t>
            </a:r>
          </a:p>
          <a:p>
            <a:pPr lvl="1"/>
            <a:r>
              <a:rPr lang="en-US" dirty="0"/>
              <a:t>Blue or purple fingernails and/or lips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6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E1DBC4-5610-984D-A464-6795E43E2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76" y="2089477"/>
            <a:ext cx="6721200" cy="37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8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1F9B-A66B-F24A-B613-36092F72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an ambulance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A63-D30C-C145-87A1-7A574056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2088000"/>
            <a:ext cx="8604480" cy="4005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Always call for emergency services immediately</a:t>
            </a:r>
          </a:p>
          <a:p>
            <a:pPr lvl="1"/>
            <a:r>
              <a:rPr lang="en-US" dirty="0"/>
              <a:t>Even if the person regains consciousness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Nyxoid is not a substitute for emergency medical care or basic life support</a:t>
            </a:r>
            <a:endParaRPr lang="en-US" dirty="0"/>
          </a:p>
          <a:p>
            <a:pPr lvl="2"/>
            <a:endParaRPr lang="en-US" dirty="0"/>
          </a:p>
          <a:p>
            <a:r>
              <a:rPr lang="en-US" b="1" dirty="0"/>
              <a:t>Put your phone on loudspeaker mode if possible to keep hands free</a:t>
            </a:r>
          </a:p>
          <a:p>
            <a:endParaRPr lang="en-US" b="1" dirty="0"/>
          </a:p>
          <a:p>
            <a:r>
              <a:rPr lang="en-US" b="1" dirty="0"/>
              <a:t>Give the emergency services as much information as possible</a:t>
            </a:r>
          </a:p>
          <a:p>
            <a:pPr lvl="1"/>
            <a:r>
              <a:rPr lang="en-US" dirty="0"/>
              <a:t>Exact location</a:t>
            </a:r>
          </a:p>
          <a:p>
            <a:pPr lvl="1"/>
            <a:r>
              <a:rPr lang="en-US" dirty="0"/>
              <a:t>Post code</a:t>
            </a:r>
          </a:p>
          <a:p>
            <a:pPr lvl="1"/>
            <a:r>
              <a:rPr lang="en-US" dirty="0"/>
              <a:t>Substance taken</a:t>
            </a:r>
          </a:p>
          <a:p>
            <a:pPr lvl="1"/>
            <a:r>
              <a:rPr lang="en-US" dirty="0"/>
              <a:t>Whether the person is conscious and breathing</a:t>
            </a:r>
          </a:p>
          <a:p>
            <a:pPr lvl="1"/>
            <a:r>
              <a:rPr lang="en-US" dirty="0"/>
              <a:t>Inform the call handler that you intend to administer Nyxoid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44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686</Words>
  <Application>Microsoft Macintosh PowerPoint</Application>
  <PresentationFormat>On-screen Show (4:3)</PresentationFormat>
  <Paragraphs>141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Delivering Value  Supporting your Service</vt:lpstr>
      <vt:lpstr>Nyxoid Nasal Naloxone</vt:lpstr>
      <vt:lpstr>Training Video</vt:lpstr>
      <vt:lpstr>How naloxone works</vt:lpstr>
      <vt:lpstr>PowerPoint Presentation</vt:lpstr>
      <vt:lpstr>Check for signs of overdose</vt:lpstr>
      <vt:lpstr>Check for signs of overdose</vt:lpstr>
      <vt:lpstr>PowerPoint Presentation</vt:lpstr>
      <vt:lpstr>Call an ambulance</vt:lpstr>
      <vt:lpstr>PowerPoint Presentation</vt:lpstr>
      <vt:lpstr>Give 1 spray of Nyxoid</vt:lpstr>
      <vt:lpstr>Give 1 Spray of Nyxoid</vt:lpstr>
      <vt:lpstr>Give 1 Spray of Nyxoid</vt:lpstr>
      <vt:lpstr>Give 1 Spray of Nyxoid</vt:lpstr>
      <vt:lpstr>Give 1 Spray of Nyxoid</vt:lpstr>
      <vt:lpstr>PowerPoint Presentation</vt:lpstr>
      <vt:lpstr>Put into recovery position</vt:lpstr>
      <vt:lpstr>PowerPoint Presentation</vt:lpstr>
      <vt:lpstr>Monitor until help arrives</vt:lpstr>
      <vt:lpstr>PowerPoint Presentation</vt:lpstr>
      <vt:lpstr>No response? Give 2nd dose</vt:lpstr>
      <vt:lpstr>PowerPoint Presentation</vt:lpstr>
      <vt:lpstr>Take care for your own safety</vt:lpstr>
      <vt:lpstr>PowerPoint Presentation</vt:lpstr>
      <vt:lpstr>When the ambulance arrives</vt:lpstr>
      <vt:lpstr>PowerPoint Presentation</vt:lpstr>
      <vt:lpstr>Disposal of used nasal sprays</vt:lpstr>
      <vt:lpstr>Supporting information</vt:lpstr>
      <vt:lpstr>Supporting information</vt:lpstr>
      <vt:lpstr>Supporting information</vt:lpstr>
      <vt:lpstr>Contacts 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</dc:creator>
  <cp:lastModifiedBy>Shaun Hazlett</cp:lastModifiedBy>
  <cp:revision>118</cp:revision>
  <cp:lastPrinted>2016-04-28T16:19:11Z</cp:lastPrinted>
  <dcterms:created xsi:type="dcterms:W3CDTF">2013-06-13T07:44:55Z</dcterms:created>
  <dcterms:modified xsi:type="dcterms:W3CDTF">2019-04-05T13:17:57Z</dcterms:modified>
</cp:coreProperties>
</file>